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59" r:id="rId5"/>
    <p:sldId id="271" r:id="rId6"/>
    <p:sldId id="268" r:id="rId7"/>
    <p:sldId id="261" r:id="rId8"/>
    <p:sldId id="263" r:id="rId9"/>
    <p:sldId id="265" r:id="rId10"/>
    <p:sldId id="266" r:id="rId11"/>
    <p:sldId id="267" r:id="rId12"/>
    <p:sldId id="26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06FC8-DC45-4915-B0BC-E31FCE96F9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9EA8A-E0DD-4CD9-BCB6-9961E8DA48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A91A4-AE7B-4E97-AB77-D62B51394C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E4788E-891C-43AB-B1C8-2B41874C38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0677-0316-458D-BEF1-8C17EE186B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A97C-446B-4732-8C66-472F0B67FD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64116-F987-4870-8C6B-A59E832119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F294F-2A92-4B16-B57C-F3E3F47A93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18A08-BA4D-4EE0-A6EF-CCA72AB1FE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ED425-7A74-4BC9-8BA6-A1D07AA1AC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2D433-904C-43E5-8FB2-BB0C9CDE5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5206C-F0F9-458F-BFF1-BC74848EC0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66FF">
                <a:gamma/>
                <a:shade val="76078"/>
                <a:invGamma/>
              </a:srgbClr>
            </a:gs>
            <a:gs pos="100000">
              <a:srgbClr val="00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79FA1E-2722-46C1-9E75-767A1380265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i2CgUIrBHo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youtube.com/watch?v=lOLlDSbe4y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kfxrTD-kPp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BjSeQ602Z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2130425"/>
            <a:ext cx="6324600" cy="1470025"/>
          </a:xfrm>
        </p:spPr>
        <p:txBody>
          <a:bodyPr/>
          <a:lstStyle/>
          <a:p>
            <a:r>
              <a:rPr lang="en-US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  <a:t>The </a:t>
            </a:r>
            <a:r>
              <a:rPr lang="en-US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  <a:t>Great </a:t>
            </a:r>
            <a:r>
              <a:rPr lang="en-US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  <a:t>War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3886200"/>
            <a:ext cx="5257800" cy="1752600"/>
          </a:xfrm>
        </p:spPr>
        <p:txBody>
          <a:bodyPr/>
          <a:lstStyle/>
          <a:p>
            <a:r>
              <a:rPr lang="en-US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  <a:t>1914-1918</a:t>
            </a:r>
            <a:r>
              <a:rPr lang="en-US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  <a:hlinkClick r:id="rId2"/>
              </a:rPr>
              <a:t>http://www.youtube.com/watch?v=i2CgUIrBHoo</a:t>
            </a:r>
            <a:endParaRPr lang="en-US" dirty="0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veuse" pitchFamily="2" charset="0"/>
            </a:endParaRPr>
          </a:p>
        </p:txBody>
      </p:sp>
      <p:pic>
        <p:nvPicPr>
          <p:cNvPr id="2054" name="Picture 6" descr="bepatriot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7162800" cy="1143000"/>
          </a:xfrm>
        </p:spPr>
        <p:txBody>
          <a:bodyPr/>
          <a:lstStyle/>
          <a:p>
            <a:r>
              <a:rPr lang="en-US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  <a:t>HOMEFRONT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143000"/>
            <a:ext cx="7315200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Food &amp; Fuel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Food Administration; Herbert Hoover</a:t>
            </a:r>
          </a:p>
          <a:p>
            <a:pPr lvl="2">
              <a:lnSpc>
                <a:spcPct val="80000"/>
              </a:lnSpc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To conserve food Americans followed:</a:t>
            </a:r>
          </a:p>
          <a:p>
            <a:pPr lvl="3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Wheatless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Monday’s, Meatless Tuesdays, Porkless Thursdays</a:t>
            </a:r>
          </a:p>
          <a:p>
            <a:pPr lvl="3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Victory gardens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Fuel ; Harry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Garfield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Introduced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daylight savings 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to conserve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energy.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Heatless Mondays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Shortened work weeks for non war production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factories.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Paying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for War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Bonds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: American people were loaning the government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money.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Victory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bonds</a:t>
            </a:r>
          </a:p>
        </p:txBody>
      </p:sp>
      <p:pic>
        <p:nvPicPr>
          <p:cNvPr id="13317" name="Picture 5" descr="http://www.warmuseum.ca/cwm/exhibitions/propaganda/images/artworks/20010129-0729pu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1905000" cy="3429000"/>
          </a:xfrm>
          <a:prstGeom prst="rect">
            <a:avLst/>
          </a:prstGeom>
          <a:noFill/>
        </p:spPr>
      </p:pic>
      <p:pic>
        <p:nvPicPr>
          <p:cNvPr id="6146" name="Picture 2" descr="http://shop.mnhs.org/web_assets/WWI_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162800" cy="1143000"/>
          </a:xfrm>
        </p:spPr>
        <p:txBody>
          <a:bodyPr/>
          <a:lstStyle/>
          <a:p>
            <a:r>
              <a:rPr lang="en-US" dirty="0">
                <a:solidFill>
                  <a:srgbClr val="990000"/>
                </a:solidFill>
                <a:latin typeface="Baveuse" pitchFamily="2" charset="0"/>
              </a:rPr>
              <a:t>HOMEFRONT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6553200" cy="5334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Step 3: Mobilizing for War</a:t>
            </a:r>
          </a:p>
          <a:p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National War Labor Board</a:t>
            </a:r>
          </a:p>
          <a:p>
            <a:pPr lvl="1"/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Mediate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labor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disputes.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1"/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Pressured industry to grant wage increases,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8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hour workdays, right of unions</a:t>
            </a:r>
          </a:p>
          <a:p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Women’s Support  Industry</a:t>
            </a:r>
          </a:p>
          <a:p>
            <a:pPr lvl="1"/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Filled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vacancies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 the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industry.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2"/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Shipping industries</a:t>
            </a:r>
          </a:p>
          <a:p>
            <a:pPr lvl="2"/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Railroad industries</a:t>
            </a:r>
          </a:p>
          <a:p>
            <a:pPr lvl="1"/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Jobs were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not permanent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 women.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2" name="Picture 2" descr="http://www.creativepro.com/files/story_images/20050905_f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0"/>
            <a:ext cx="2286000" cy="3581400"/>
          </a:xfrm>
          <a:prstGeom prst="rect">
            <a:avLst/>
          </a:prstGeom>
          <a:noFill/>
        </p:spPr>
      </p:pic>
      <p:pic>
        <p:nvPicPr>
          <p:cNvPr id="5124" name="Picture 4" descr="http://www.burningbird.net/photos/thumb-victwa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581400"/>
            <a:ext cx="22860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90000"/>
                </a:solidFill>
                <a:latin typeface="Baveuse" pitchFamily="2" charset="0"/>
              </a:rPr>
              <a:t>Women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600200"/>
            <a:ext cx="7467600" cy="4525963"/>
          </a:xfrm>
        </p:spPr>
        <p:txBody>
          <a:bodyPr/>
          <a:lstStyle/>
          <a:p>
            <a:pPr lvl="1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First time served in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armed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forces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2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Nurses, clerical duties, radio operators, electricians, pharmacists, photographers, chemists and torpedo assemblers </a:t>
            </a:r>
          </a:p>
          <a:p>
            <a:pPr lvl="1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11,000 women served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Navy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Army only allowed to enlist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Army Nursing Corps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: 20,000 served and 10,000 served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overseas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hlinkClick r:id="rId2"/>
              </a:rPr>
              <a:t>http://www.youtube.com/watch?v=lOLlDSbe4y8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5" descr="http://z.about.com/d/europeanhistory/1/G/n/I/WomenAreWorkingcropp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2800"/>
            <a:ext cx="1676400" cy="3505200"/>
          </a:xfrm>
          <a:prstGeom prst="rect">
            <a:avLst/>
          </a:prstGeom>
          <a:noFill/>
        </p:spPr>
      </p:pic>
      <p:pic>
        <p:nvPicPr>
          <p:cNvPr id="4098" name="Picture 2" descr="http://images8.fotki.com/v119/photos/1/133612/1425764/wwi72-v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6764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  <a:t>Outbreak of WWI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</p:spPr>
        <p:txBody>
          <a:bodyPr/>
          <a:lstStyle/>
          <a:p>
            <a:pPr algn="ctr">
              <a:buNone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Long term causes for the outbreak of World War I</a:t>
            </a:r>
          </a:p>
          <a:p>
            <a:pPr algn="ctr">
              <a:buNone/>
            </a:pP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Militarism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belief that a nation needs a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large military force</a:t>
            </a:r>
          </a:p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Alliances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Agreement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between countries</a:t>
            </a:r>
          </a:p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Nationalism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feeling of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pride, loyalty, and protectiveness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of one’s country</a:t>
            </a:r>
          </a:p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Imperialism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 policy by which stronger nations extend their economic, political,  or military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control over a weaker nation.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veuse" pitchFamily="2" charset="0"/>
              </a:rPr>
              <a:t>World War I Opponents </a:t>
            </a:r>
          </a:p>
        </p:txBody>
      </p:sp>
      <p:graphicFrame>
        <p:nvGraphicFramePr>
          <p:cNvPr id="4099" name="Group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79523160"/>
              </p:ext>
            </p:extLst>
          </p:nvPr>
        </p:nvGraphicFramePr>
        <p:xfrm>
          <a:off x="2971800" y="1981200"/>
          <a:ext cx="5334000" cy="3681984"/>
        </p:xfrm>
        <a:graphic>
          <a:graphicData uri="http://schemas.openxmlformats.org/drawingml/2006/table">
            <a:tbl>
              <a:tblPr/>
              <a:tblGrid>
                <a:gridCol w="2590800"/>
                <a:gridCol w="2743200"/>
              </a:tblGrid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Allies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Central Powers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Great Britain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France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Russia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Serbia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Belgium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United States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Germany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Austria-Hungary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Bulgaria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Ottoman Empire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110" name="Picture 14" descr="CCF0336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5562600"/>
            <a:ext cx="1600200" cy="493713"/>
          </a:xfrm>
          <a:noFill/>
          <a:ln/>
        </p:spPr>
      </p:pic>
      <p:pic>
        <p:nvPicPr>
          <p:cNvPr id="4111" name="Picture 1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304800" y="4419600"/>
            <a:ext cx="3352800" cy="671513"/>
          </a:xfrm>
          <a:noFill/>
          <a:ln/>
        </p:spPr>
      </p:pic>
      <p:pic>
        <p:nvPicPr>
          <p:cNvPr id="4112" name="Picture 1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381000" y="1752600"/>
            <a:ext cx="1371600" cy="904875"/>
          </a:xfrm>
          <a:ln/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124200"/>
            <a:ext cx="1905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400px-WWIchart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0"/>
            <a:ext cx="9296400" cy="688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veuse" pitchFamily="2" charset="0"/>
              </a:rPr>
              <a:t>Outbreak of War</a:t>
            </a:r>
            <a:endParaRPr lang="en-US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Immediate cause of the outbreak of WWI</a:t>
            </a:r>
          </a:p>
          <a:p>
            <a:pPr>
              <a:buNone/>
            </a:pPr>
            <a:endParaRPr lang="en-US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Assassination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Archduke Franz Ferdinand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and his wife were murdered in Sarajevo June 28, 1914</a:t>
            </a:r>
          </a:p>
          <a:p>
            <a:pPr lvl="2"/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Austria-Hungary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declared war </a:t>
            </a:r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on Serbia; soon after other European countries were following (because of alliances)—leading to the outbreak of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WWI</a:t>
            </a:r>
          </a:p>
          <a:p>
            <a:pPr>
              <a:buNone/>
            </a:pPr>
            <a:endParaRPr lang="en-US" sz="16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  <a:hlinkClick r:id="rId2"/>
              </a:rPr>
              <a:t>http://www.youtube.com/watch?v=kfxrTD-kPps</a:t>
            </a:r>
            <a:endParaRPr lang="en-US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sz="32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  <a:t>Reasons for U.S. involvement in War</a:t>
            </a:r>
            <a:endParaRPr lang="en-US" sz="3200" dirty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veuse" pitchFamily="2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Inability to remain neutral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Sinking of American merchant ships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Alliance with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Great Britain</a:t>
            </a:r>
          </a:p>
          <a:p>
            <a:pPr lvl="1">
              <a:lnSpc>
                <a:spcPct val="90000"/>
              </a:lnSpc>
              <a:buNone/>
            </a:pPr>
            <a:endParaRPr lang="en-US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German submarine warfare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German u-boats  torpedoed several merchant ships without warning—unrestricted warfare.</a:t>
            </a:r>
          </a:p>
          <a:p>
            <a:pPr lvl="1">
              <a:lnSpc>
                <a:spcPct val="90000"/>
              </a:lnSpc>
              <a:buNone/>
            </a:pPr>
            <a:endParaRPr lang="en-US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Sinking of the </a:t>
            </a:r>
            <a:r>
              <a:rPr lang="en-U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Lusitania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Germany torpedoed the British passenger ship killing 1,198 people including 128 Americans</a:t>
            </a:r>
          </a:p>
          <a:p>
            <a:pPr>
              <a:lnSpc>
                <a:spcPct val="90000"/>
              </a:lnSpc>
              <a:buNone/>
            </a:pPr>
            <a:endParaRPr lang="en-US" sz="10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U.S. economic and political ties to Great Britain</a:t>
            </a:r>
          </a:p>
          <a:p>
            <a:pPr>
              <a:lnSpc>
                <a:spcPct val="90000"/>
              </a:lnSpc>
              <a:buNone/>
            </a:pPr>
            <a:endParaRPr lang="en-US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Zimmerman Telegram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  <a:t>World War I:</a:t>
            </a:r>
            <a:br>
              <a:rPr lang="en-US" sz="2800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</a:br>
            <a:r>
              <a:rPr lang="en-US" sz="2800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  <a:t>The United States enters the war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229600" cy="51816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Untied States Declares War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Wilson is reelected in 1916 and events quickly turned the US towards war.</a:t>
            </a:r>
            <a:r>
              <a:rPr lang="en-US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Zimmerman </a:t>
            </a:r>
            <a:r>
              <a:rPr lang="en-US" sz="2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Telegram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: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German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official named Arthur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Zimmerman, instructed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German ambassador to propose an ally between Mexico and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Germany.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Germany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wanted the US forces to be tied down to Mexico, not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Europe.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Plan fails when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British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intelligence intercepts the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Zimmerman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Telegram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 March 1917, Germany continues with unrestricted submarine warfare; sinking three American ships. </a:t>
            </a:r>
          </a:p>
          <a:p>
            <a:pPr lvl="1">
              <a:lnSpc>
                <a:spcPct val="80000"/>
              </a:lnSpc>
            </a:pP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Wilsonasks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for a declaration of War,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April 6, 1917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2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hlinkClick r:id="rId2"/>
              </a:rPr>
              <a:t>http://www.youtube.com/watch?v=TBjSeQ602ZI 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90000"/>
                </a:solidFill>
                <a:latin typeface="Baveuse" pitchFamily="2" charset="0"/>
              </a:rPr>
              <a:t>The Home Front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Step 1: Building up the Military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  </a:t>
            </a:r>
            <a:r>
              <a:rPr lang="en-US" sz="2400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Selected Service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All </a:t>
            </a:r>
            <a:r>
              <a:rPr lang="en-US" sz="2000" dirty="0">
                <a:solidFill>
                  <a:schemeClr val="bg1"/>
                </a:solidFill>
                <a:latin typeface="Comic Sans MS" pitchFamily="66" charset="0"/>
              </a:rPr>
              <a:t>men between the ages of 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21-30</a:t>
            </a:r>
            <a:r>
              <a:rPr lang="en-US" sz="20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were required to </a:t>
            </a:r>
            <a:r>
              <a:rPr lang="en-US" sz="2000" dirty="0">
                <a:solidFill>
                  <a:schemeClr val="bg1"/>
                </a:solidFill>
                <a:latin typeface="Comic Sans MS" pitchFamily="66" charset="0"/>
              </a:rPr>
              <a:t>register for the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 draft </a:t>
            </a:r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and a </a:t>
            </a:r>
            <a:r>
              <a:rPr lang="en-US" sz="2000" dirty="0">
                <a:solidFill>
                  <a:schemeClr val="bg1"/>
                </a:solidFill>
                <a:latin typeface="Comic Sans MS" pitchFamily="66" charset="0"/>
              </a:rPr>
              <a:t>lottery randomly determined the order they were </a:t>
            </a:r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called. </a:t>
            </a:r>
          </a:p>
          <a:p>
            <a:pPr lvl="1">
              <a:lnSpc>
                <a:spcPct val="80000"/>
              </a:lnSpc>
              <a:buNone/>
            </a:pPr>
            <a:endParaRPr lang="en-US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chemeClr val="bg1"/>
                </a:solidFill>
                <a:latin typeface="Comic Sans MS" pitchFamily="66" charset="0"/>
              </a:rPr>
              <a:t>2.8 million men were drafted and 2 million </a:t>
            </a:r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volunteered.</a:t>
            </a:r>
          </a:p>
          <a:p>
            <a:pPr lvl="1">
              <a:lnSpc>
                <a:spcPct val="80000"/>
              </a:lnSpc>
            </a:pPr>
            <a:endParaRPr lang="en-US" sz="2000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African Americans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chemeClr val="bg1"/>
                </a:solidFill>
                <a:latin typeface="Comic Sans MS" pitchFamily="66" charset="0"/>
              </a:rPr>
              <a:t>400,000 were drafted only 42,000 served in </a:t>
            </a:r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combat.</a:t>
            </a:r>
          </a:p>
          <a:p>
            <a:pPr lvl="1">
              <a:lnSpc>
                <a:spcPct val="80000"/>
              </a:lnSpc>
              <a:buNone/>
            </a:pPr>
            <a:endParaRPr lang="en-US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chemeClr val="bg1"/>
                </a:solidFill>
                <a:latin typeface="Comic Sans MS" pitchFamily="66" charset="0"/>
              </a:rPr>
              <a:t>Encountered 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discrimination and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prejudice </a:t>
            </a:r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in combat.</a:t>
            </a:r>
          </a:p>
          <a:p>
            <a:pPr lvl="1">
              <a:lnSpc>
                <a:spcPct val="80000"/>
              </a:lnSpc>
              <a:buNone/>
            </a:pPr>
            <a:endParaRPr lang="en-US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chemeClr val="bg1"/>
                </a:solidFill>
                <a:latin typeface="Comic Sans MS" pitchFamily="66" charset="0"/>
              </a:rPr>
              <a:t>Served in 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segregated</a:t>
            </a:r>
            <a:r>
              <a:rPr lang="en-US" sz="20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units.</a:t>
            </a:r>
            <a:endParaRPr lang="en-US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veuse" pitchFamily="2" charset="0"/>
              </a:rPr>
              <a:t>HOMEFRONT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Step 2: Organizing Industry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Congress creates special boards to coordinate mobilization of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economy.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Used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to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emphasize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cooperation between  big businesses and government    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	</a:t>
            </a:r>
          </a:p>
          <a:p>
            <a:pPr lvl="1">
              <a:lnSpc>
                <a:spcPct val="80000"/>
              </a:lnSpc>
              <a:buNone/>
            </a:pP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170" name="Picture 2" descr="http://www.globalsecurity.org/military/systems/ship/images/ussb-image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733800"/>
            <a:ext cx="3095625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559</Words>
  <Application>Microsoft Office PowerPoint</Application>
  <PresentationFormat>On-screen Show (4:3)</PresentationFormat>
  <Paragraphs>105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The Great War</vt:lpstr>
      <vt:lpstr>Outbreak of WWI</vt:lpstr>
      <vt:lpstr>World War I Opponents </vt:lpstr>
      <vt:lpstr>PowerPoint Presentation</vt:lpstr>
      <vt:lpstr>Outbreak of War</vt:lpstr>
      <vt:lpstr>Reasons for U.S. involvement in War</vt:lpstr>
      <vt:lpstr>World War I: The United States enters the war</vt:lpstr>
      <vt:lpstr>The Home Front</vt:lpstr>
      <vt:lpstr>HOMEFRONT</vt:lpstr>
      <vt:lpstr>HOMEFRONT</vt:lpstr>
      <vt:lpstr>HOMEFRONT</vt:lpstr>
      <vt:lpstr>Women</vt:lpstr>
    </vt:vector>
  </TitlesOfParts>
  <Company>Virginia Beach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Virginia Beach City Public Schools</dc:creator>
  <cp:lastModifiedBy>Vickie J. Dean</cp:lastModifiedBy>
  <cp:revision>37</cp:revision>
  <dcterms:created xsi:type="dcterms:W3CDTF">2009-02-19T13:31:20Z</dcterms:created>
  <dcterms:modified xsi:type="dcterms:W3CDTF">2013-12-19T20:33:38Z</dcterms:modified>
</cp:coreProperties>
</file>